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0B_FF4A5B7A.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6" r:id="rId5"/>
    <p:sldId id="26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EE27BF-0BA9-3F2F-80B0-0F1187158C0B}" name="Julie Colquhoun" initials="JC" userId="S::jucolquhoun@nosm.ca::6a39f371-832d-4757-a9c6-f6b0aca65f7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FA605F-615C-D3C1-0E68-2A9F97161127}" v="207" dt="2025-02-03T15:23:07.3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5" autoAdjust="0"/>
    <p:restoredTop sz="94660"/>
  </p:normalViewPr>
  <p:slideViewPr>
    <p:cSldViewPr snapToGrid="0">
      <p:cViewPr varScale="1">
        <p:scale>
          <a:sx n="111" d="100"/>
          <a:sy n="111"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e Colquhoun" userId="S::jucolquhoun@nosm.ca::6a39f371-832d-4757-a9c6-f6b0aca65f7f" providerId="AD" clId="Web-{97FA605F-615C-D3C1-0E68-2A9F97161127}"/>
    <pc:docChg chg="modSld">
      <pc:chgData name="Julie Colquhoun" userId="S::jucolquhoun@nosm.ca::6a39f371-832d-4757-a9c6-f6b0aca65f7f" providerId="AD" clId="Web-{97FA605F-615C-D3C1-0E68-2A9F97161127}" dt="2025-02-03T15:23:07.127" v="104" actId="20577"/>
      <pc:docMkLst>
        <pc:docMk/>
      </pc:docMkLst>
      <pc:sldChg chg="modSp">
        <pc:chgData name="Julie Colquhoun" userId="S::jucolquhoun@nosm.ca::6a39f371-832d-4757-a9c6-f6b0aca65f7f" providerId="AD" clId="Web-{97FA605F-615C-D3C1-0E68-2A9F97161127}" dt="2025-02-03T15:23:07.127" v="104" actId="20577"/>
        <pc:sldMkLst>
          <pc:docMk/>
          <pc:sldMk cId="4283063162" sldId="267"/>
        </pc:sldMkLst>
        <pc:spChg chg="mod">
          <ac:chgData name="Julie Colquhoun" userId="S::jucolquhoun@nosm.ca::6a39f371-832d-4757-a9c6-f6b0aca65f7f" providerId="AD" clId="Web-{97FA605F-615C-D3C1-0E68-2A9F97161127}" dt="2025-02-03T15:21:48.845" v="26" actId="20577"/>
          <ac:spMkLst>
            <pc:docMk/>
            <pc:sldMk cId="4283063162" sldId="267"/>
            <ac:spMk id="2" creationId="{00000000-0000-0000-0000-000000000000}"/>
          </ac:spMkLst>
        </pc:spChg>
        <pc:spChg chg="mod">
          <ac:chgData name="Julie Colquhoun" userId="S::jucolquhoun@nosm.ca::6a39f371-832d-4757-a9c6-f6b0aca65f7f" providerId="AD" clId="Web-{97FA605F-615C-D3C1-0E68-2A9F97161127}" dt="2025-02-03T15:23:07.127" v="104" actId="20577"/>
          <ac:spMkLst>
            <pc:docMk/>
            <pc:sldMk cId="4283063162" sldId="267"/>
            <ac:spMk id="4" creationId="{00000000-0000-0000-0000-000000000000}"/>
          </ac:spMkLst>
        </pc:spChg>
      </pc:sldChg>
    </pc:docChg>
  </pc:docChgLst>
</pc:chgInfo>
</file>

<file path=ppt/comments/modernComment_10B_FF4A5B7A.xml><?xml version="1.0" encoding="utf-8"?>
<p188:cmLst xmlns:a="http://schemas.openxmlformats.org/drawingml/2006/main" xmlns:r="http://schemas.openxmlformats.org/officeDocument/2006/relationships" xmlns:p188="http://schemas.microsoft.com/office/powerpoint/2018/8/main">
  <p188:cm id="{E2041177-FD99-4C10-9199-2B5E885F2FC1}" authorId="{9BEE27BF-0BA9-3F2F-80B0-0F1187158C0B}" created="2024-05-29T13:25:08.946">
    <ac:deMkLst xmlns:ac="http://schemas.microsoft.com/office/drawing/2013/main/command">
      <pc:docMk xmlns:pc="http://schemas.microsoft.com/office/powerpoint/2013/main/command"/>
      <pc:sldMk xmlns:pc="http://schemas.microsoft.com/office/powerpoint/2013/main/command" cId="4283063162" sldId="267"/>
      <ac:spMk id="4" creationId="{00000000-0000-0000-0000-000000000000}"/>
    </ac:deMkLst>
    <p188:txBody>
      <a:bodyPr/>
      <a:lstStyle/>
      <a:p>
        <a:r>
          <a:rPr lang="en-US"/>
          <a:t>Should we add: SPC members, speakers, authors, moderators, facilitators?</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1FCC243A-CA9F-4A2A-90E7-6179BF99C298}" type="datetimeFigureOut">
              <a:rPr lang="en-CA" smtClean="0"/>
              <a:t>2025-02-03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5A80FD5-0BD9-4325-90CB-0ACE96DA98A1}" type="slidenum">
              <a:rPr lang="en-CA" smtClean="0"/>
              <a:t>‹#›</a:t>
            </a:fld>
            <a:endParaRPr lang="en-CA"/>
          </a:p>
        </p:txBody>
      </p:sp>
    </p:spTree>
    <p:extLst>
      <p:ext uri="{BB962C8B-B14F-4D97-AF65-F5344CB8AC3E}">
        <p14:creationId xmlns:p14="http://schemas.microsoft.com/office/powerpoint/2010/main" val="1358410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1FCC243A-CA9F-4A2A-90E7-6179BF99C298}" type="datetimeFigureOut">
              <a:rPr lang="en-CA" smtClean="0"/>
              <a:t>2025-02-03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5A80FD5-0BD9-4325-90CB-0ACE96DA98A1}" type="slidenum">
              <a:rPr lang="en-CA" smtClean="0"/>
              <a:t>‹#›</a:t>
            </a:fld>
            <a:endParaRPr lang="en-CA"/>
          </a:p>
        </p:txBody>
      </p:sp>
    </p:spTree>
    <p:extLst>
      <p:ext uri="{BB962C8B-B14F-4D97-AF65-F5344CB8AC3E}">
        <p14:creationId xmlns:p14="http://schemas.microsoft.com/office/powerpoint/2010/main" val="2192648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1FCC243A-CA9F-4A2A-90E7-6179BF99C298}" type="datetimeFigureOut">
              <a:rPr lang="en-CA" smtClean="0"/>
              <a:t>2025-02-03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5A80FD5-0BD9-4325-90CB-0ACE96DA98A1}" type="slidenum">
              <a:rPr lang="en-CA" smtClean="0"/>
              <a:t>‹#›</a:t>
            </a:fld>
            <a:endParaRPr lang="en-CA"/>
          </a:p>
        </p:txBody>
      </p:sp>
    </p:spTree>
    <p:extLst>
      <p:ext uri="{BB962C8B-B14F-4D97-AF65-F5344CB8AC3E}">
        <p14:creationId xmlns:p14="http://schemas.microsoft.com/office/powerpoint/2010/main" val="1913699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1FCC243A-CA9F-4A2A-90E7-6179BF99C298}" type="datetimeFigureOut">
              <a:rPr lang="en-CA" smtClean="0"/>
              <a:t>2025-02-03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5A80FD5-0BD9-4325-90CB-0ACE96DA98A1}" type="slidenum">
              <a:rPr lang="en-CA" smtClean="0"/>
              <a:t>‹#›</a:t>
            </a:fld>
            <a:endParaRPr lang="en-CA"/>
          </a:p>
        </p:txBody>
      </p:sp>
    </p:spTree>
    <p:extLst>
      <p:ext uri="{BB962C8B-B14F-4D97-AF65-F5344CB8AC3E}">
        <p14:creationId xmlns:p14="http://schemas.microsoft.com/office/powerpoint/2010/main" val="460350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CC243A-CA9F-4A2A-90E7-6179BF99C298}" type="datetimeFigureOut">
              <a:rPr lang="en-CA" smtClean="0"/>
              <a:t>2025-02-03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5A80FD5-0BD9-4325-90CB-0ACE96DA98A1}" type="slidenum">
              <a:rPr lang="en-CA" smtClean="0"/>
              <a:t>‹#›</a:t>
            </a:fld>
            <a:endParaRPr lang="en-CA"/>
          </a:p>
        </p:txBody>
      </p:sp>
    </p:spTree>
    <p:extLst>
      <p:ext uri="{BB962C8B-B14F-4D97-AF65-F5344CB8AC3E}">
        <p14:creationId xmlns:p14="http://schemas.microsoft.com/office/powerpoint/2010/main" val="4242274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1FCC243A-CA9F-4A2A-90E7-6179BF99C298}" type="datetimeFigureOut">
              <a:rPr lang="en-CA" smtClean="0"/>
              <a:t>2025-02-03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5A80FD5-0BD9-4325-90CB-0ACE96DA98A1}" type="slidenum">
              <a:rPr lang="en-CA" smtClean="0"/>
              <a:t>‹#›</a:t>
            </a:fld>
            <a:endParaRPr lang="en-CA"/>
          </a:p>
        </p:txBody>
      </p:sp>
    </p:spTree>
    <p:extLst>
      <p:ext uri="{BB962C8B-B14F-4D97-AF65-F5344CB8AC3E}">
        <p14:creationId xmlns:p14="http://schemas.microsoft.com/office/powerpoint/2010/main" val="2903491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1FCC243A-CA9F-4A2A-90E7-6179BF99C298}" type="datetimeFigureOut">
              <a:rPr lang="en-CA" smtClean="0"/>
              <a:t>2025-02-03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45A80FD5-0BD9-4325-90CB-0ACE96DA98A1}" type="slidenum">
              <a:rPr lang="en-CA" smtClean="0"/>
              <a:t>‹#›</a:t>
            </a:fld>
            <a:endParaRPr lang="en-CA"/>
          </a:p>
        </p:txBody>
      </p:sp>
    </p:spTree>
    <p:extLst>
      <p:ext uri="{BB962C8B-B14F-4D97-AF65-F5344CB8AC3E}">
        <p14:creationId xmlns:p14="http://schemas.microsoft.com/office/powerpoint/2010/main" val="1966506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1FCC243A-CA9F-4A2A-90E7-6179BF99C298}" type="datetimeFigureOut">
              <a:rPr lang="en-CA" smtClean="0"/>
              <a:t>2025-02-03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45A80FD5-0BD9-4325-90CB-0ACE96DA98A1}" type="slidenum">
              <a:rPr lang="en-CA" smtClean="0"/>
              <a:t>‹#›</a:t>
            </a:fld>
            <a:endParaRPr lang="en-CA"/>
          </a:p>
        </p:txBody>
      </p:sp>
    </p:spTree>
    <p:extLst>
      <p:ext uri="{BB962C8B-B14F-4D97-AF65-F5344CB8AC3E}">
        <p14:creationId xmlns:p14="http://schemas.microsoft.com/office/powerpoint/2010/main" val="1869813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CC243A-CA9F-4A2A-90E7-6179BF99C298}" type="datetimeFigureOut">
              <a:rPr lang="en-CA" smtClean="0"/>
              <a:t>2025-02-03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45A80FD5-0BD9-4325-90CB-0ACE96DA98A1}" type="slidenum">
              <a:rPr lang="en-CA" smtClean="0"/>
              <a:t>‹#›</a:t>
            </a:fld>
            <a:endParaRPr lang="en-CA"/>
          </a:p>
        </p:txBody>
      </p:sp>
    </p:spTree>
    <p:extLst>
      <p:ext uri="{BB962C8B-B14F-4D97-AF65-F5344CB8AC3E}">
        <p14:creationId xmlns:p14="http://schemas.microsoft.com/office/powerpoint/2010/main" val="3295619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FCC243A-CA9F-4A2A-90E7-6179BF99C298}" type="datetimeFigureOut">
              <a:rPr lang="en-CA" smtClean="0"/>
              <a:t>2025-02-03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5A80FD5-0BD9-4325-90CB-0ACE96DA98A1}" type="slidenum">
              <a:rPr lang="en-CA" smtClean="0"/>
              <a:t>‹#›</a:t>
            </a:fld>
            <a:endParaRPr lang="en-CA"/>
          </a:p>
        </p:txBody>
      </p:sp>
    </p:spTree>
    <p:extLst>
      <p:ext uri="{BB962C8B-B14F-4D97-AF65-F5344CB8AC3E}">
        <p14:creationId xmlns:p14="http://schemas.microsoft.com/office/powerpoint/2010/main" val="3352663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FCC243A-CA9F-4A2A-90E7-6179BF99C298}" type="datetimeFigureOut">
              <a:rPr lang="en-CA" smtClean="0"/>
              <a:t>2025-02-03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5A80FD5-0BD9-4325-90CB-0ACE96DA98A1}" type="slidenum">
              <a:rPr lang="en-CA" smtClean="0"/>
              <a:t>‹#›</a:t>
            </a:fld>
            <a:endParaRPr lang="en-CA"/>
          </a:p>
        </p:txBody>
      </p:sp>
    </p:spTree>
    <p:extLst>
      <p:ext uri="{BB962C8B-B14F-4D97-AF65-F5344CB8AC3E}">
        <p14:creationId xmlns:p14="http://schemas.microsoft.com/office/powerpoint/2010/main" val="1393673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CC243A-CA9F-4A2A-90E7-6179BF99C298}" type="datetimeFigureOut">
              <a:rPr lang="en-CA" smtClean="0"/>
              <a:t>2025-02-03</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A80FD5-0BD9-4325-90CB-0ACE96DA98A1}" type="slidenum">
              <a:rPr lang="en-CA" smtClean="0"/>
              <a:t>‹#›</a:t>
            </a:fld>
            <a:endParaRPr lang="en-CA"/>
          </a:p>
        </p:txBody>
      </p:sp>
    </p:spTree>
    <p:extLst>
      <p:ext uri="{BB962C8B-B14F-4D97-AF65-F5344CB8AC3E}">
        <p14:creationId xmlns:p14="http://schemas.microsoft.com/office/powerpoint/2010/main" val="3671339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microsoft.com/office/2018/10/relationships/comments" Target="../comments/modernComment_10B_FF4A5B7A.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A7D5601-F71B-C643-7042-8B70D61BB6A9}"/>
              </a:ext>
            </a:extLst>
          </p:cNvPr>
          <p:cNvSpPr txBox="1"/>
          <p:nvPr/>
        </p:nvSpPr>
        <p:spPr>
          <a:xfrm>
            <a:off x="799381" y="376539"/>
            <a:ext cx="10593238" cy="584775"/>
          </a:xfrm>
          <a:prstGeom prst="rect">
            <a:avLst/>
          </a:prstGeom>
          <a:noFill/>
        </p:spPr>
        <p:txBody>
          <a:bodyPr wrap="square">
            <a:spAutoFit/>
          </a:bodyPr>
          <a:lstStyle/>
          <a:p>
            <a:pPr algn="ctr"/>
            <a:r>
              <a:rPr lang="en-US" sz="2400" b="1" i="0" u="none" strike="noStrike" dirty="0">
                <a:solidFill>
                  <a:srgbClr val="000000"/>
                </a:solidFill>
                <a:effectLst/>
                <a:latin typeface="Calibri Light" panose="020F0302020204030204" pitchFamily="34" charset="0"/>
              </a:rPr>
              <a:t>SPC Disclosure of Affiliations, Financial and In-Kind Support</a:t>
            </a:r>
            <a:r>
              <a:rPr lang="en-US" sz="3200" b="0" i="0" dirty="0">
                <a:solidFill>
                  <a:srgbClr val="000000"/>
                </a:solidFill>
                <a:effectLst/>
                <a:latin typeface="Calibri Light" panose="020F0302020204030204" pitchFamily="34" charset="0"/>
              </a:rPr>
              <a:t>​</a:t>
            </a:r>
            <a:endParaRPr lang="en-CA" sz="3200" dirty="0"/>
          </a:p>
        </p:txBody>
      </p:sp>
      <p:sp>
        <p:nvSpPr>
          <p:cNvPr id="5" name="TextBox 4">
            <a:extLst>
              <a:ext uri="{FF2B5EF4-FFF2-40B4-BE49-F238E27FC236}">
                <a16:creationId xmlns:a16="http://schemas.microsoft.com/office/drawing/2014/main" id="{F81AD651-4012-0079-46CB-E447878FFE9A}"/>
              </a:ext>
            </a:extLst>
          </p:cNvPr>
          <p:cNvSpPr txBox="1"/>
          <p:nvPr/>
        </p:nvSpPr>
        <p:spPr>
          <a:xfrm>
            <a:off x="963283" y="1059770"/>
            <a:ext cx="10265434" cy="2523768"/>
          </a:xfrm>
          <a:prstGeom prst="rect">
            <a:avLst/>
          </a:prstGeom>
          <a:noFill/>
        </p:spPr>
        <p:txBody>
          <a:bodyPr wrap="square" lIns="91440" tIns="45720" rIns="91440" bIns="45720" anchor="t">
            <a:spAutoFit/>
          </a:bodyPr>
          <a:lstStyle/>
          <a:p>
            <a:pPr algn="l" rtl="0" fontAlgn="base"/>
            <a:r>
              <a:rPr lang="en-CA" sz="1400" b="1" i="0" u="none" strike="noStrike" dirty="0">
                <a:solidFill>
                  <a:srgbClr val="000000"/>
                </a:solidFill>
                <a:effectLst/>
                <a:latin typeface="Calibri" panose="020F0502020204030204" pitchFamily="34" charset="0"/>
              </a:rPr>
              <a:t>Scientific Planning Committee Member Affiliations: </a:t>
            </a:r>
            <a:r>
              <a:rPr lang="en-US" sz="1400"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algn="l" rtl="0" fontAlgn="base"/>
            <a:r>
              <a:rPr lang="en-CA" sz="1200" b="1" i="0" u="none" strike="noStrike" dirty="0">
                <a:solidFill>
                  <a:srgbClr val="FF0000"/>
                </a:solidFill>
                <a:effectLst/>
                <a:latin typeface="Calibri" panose="020F0502020204030204" pitchFamily="34" charset="0"/>
              </a:rPr>
              <a:t>(Please choose one of the following statements that best describes the disclosure</a:t>
            </a:r>
            <a:r>
              <a:rPr lang="en-CA" sz="1200" b="1" dirty="0">
                <a:solidFill>
                  <a:srgbClr val="FF0000"/>
                </a:solidFill>
                <a:latin typeface="Calibri" panose="020F0502020204030204" pitchFamily="34" charset="0"/>
              </a:rPr>
              <a:t> related to the planning committee members </a:t>
            </a:r>
            <a:r>
              <a:rPr lang="en-CA" sz="1200" b="1" i="0" u="none" strike="noStrike" dirty="0">
                <a:solidFill>
                  <a:srgbClr val="FF0000"/>
                </a:solidFill>
                <a:effectLst/>
                <a:latin typeface="Calibri" panose="020F0502020204030204" pitchFamily="34" charset="0"/>
              </a:rPr>
              <a:t>and </a:t>
            </a:r>
            <a:r>
              <a:rPr lang="en-CA" sz="1200" b="1" i="0" u="sng" dirty="0">
                <a:solidFill>
                  <a:srgbClr val="FF0000"/>
                </a:solidFill>
                <a:effectLst/>
                <a:latin typeface="Calibri" panose="020F0502020204030204" pitchFamily="34" charset="0"/>
              </a:rPr>
              <a:t>delete</a:t>
            </a:r>
            <a:r>
              <a:rPr lang="en-CA" sz="1200" b="1" i="0" u="none" strike="noStrike" dirty="0">
                <a:solidFill>
                  <a:srgbClr val="FF0000"/>
                </a:solidFill>
                <a:effectLst/>
                <a:latin typeface="Calibri" panose="020F0502020204030204" pitchFamily="34" charset="0"/>
              </a:rPr>
              <a:t> the remaining content that does not apply.)</a:t>
            </a:r>
            <a:r>
              <a:rPr lang="en-CA" sz="1200" b="1" i="0" dirty="0">
                <a:solidFill>
                  <a:srgbClr val="FF0000"/>
                </a:solidFill>
                <a:effectLst/>
                <a:latin typeface="Calibri" panose="020F0502020204030204" pitchFamily="34" charset="0"/>
              </a:rPr>
              <a:t>​</a:t>
            </a:r>
          </a:p>
          <a:p>
            <a:pPr algn="l" rtl="0" fontAlgn="base"/>
            <a:endParaRPr lang="en-CA" sz="1200" u="none" strike="noStrike" dirty="0">
              <a:solidFill>
                <a:srgbClr val="595959"/>
              </a:solidFill>
              <a:latin typeface="Calibri" panose="020F0502020204030204" pitchFamily="34" charset="0"/>
            </a:endParaRPr>
          </a:p>
          <a:p>
            <a:pPr algn="l" rtl="0" fontAlgn="base"/>
            <a:r>
              <a:rPr lang="en-US" sz="1200" b="0" i="0" u="none" strike="noStrike" dirty="0">
                <a:solidFill>
                  <a:srgbClr val="000000"/>
                </a:solidFill>
                <a:effectLst/>
                <a:latin typeface="Calibri" panose="020F0502020204030204" pitchFamily="34" charset="0"/>
              </a:rPr>
              <a:t>All members of the planning committee have completed a Conflict of Interest Declaration form which was reviewed by the planning committee and:</a:t>
            </a:r>
            <a:endParaRPr lang="en-US" dirty="0">
              <a:solidFill>
                <a:srgbClr val="000000"/>
              </a:solidFill>
              <a:latin typeface="Arial" panose="020B0604020202020204" pitchFamily="34" charset="0"/>
            </a:endParaRPr>
          </a:p>
          <a:p>
            <a:pPr marL="685800" lvl="1" indent="-228600" fontAlgn="base">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No affiliations were identified</a:t>
            </a:r>
          </a:p>
          <a:p>
            <a:pPr marL="685800" lvl="1" indent="-228600" fontAlgn="base">
              <a:buFont typeface="Arial" panose="020B0604020202020204" pitchFamily="34" charset="0"/>
              <a:buChar char="•"/>
            </a:pPr>
            <a:r>
              <a:rPr lang="en-US" sz="1200" dirty="0">
                <a:solidFill>
                  <a:srgbClr val="000000"/>
                </a:solidFill>
                <a:latin typeface="Calibri" panose="020F0502020204030204" pitchFamily="34" charset="0"/>
              </a:rPr>
              <a:t>No affiliations of concern were identified</a:t>
            </a:r>
          </a:p>
          <a:p>
            <a:pPr marL="685800" lvl="1" indent="-228600" fontAlgn="base">
              <a:buFont typeface="Arial" panose="020B0604020202020204" pitchFamily="34" charset="0"/>
              <a:buChar char="•"/>
            </a:pPr>
            <a:r>
              <a:rPr lang="en-US" sz="1200" b="0" i="0" dirty="0">
                <a:solidFill>
                  <a:srgbClr val="000000"/>
                </a:solidFill>
                <a:effectLst/>
                <a:latin typeface="Calibri" panose="020F0502020204030204" pitchFamily="34" charset="0"/>
              </a:rPr>
              <a:t>Affiliations related to the development of this activity, or its content were discussed, and the following steps have been taken to mitigate any real or perceived bias or conflict of interest:</a:t>
            </a:r>
          </a:p>
          <a:p>
            <a:pPr marL="1143000" lvl="2" indent="-228600" fontAlgn="base">
              <a:buFont typeface="Arial" panose="020B0604020202020204" pitchFamily="34" charset="0"/>
              <a:buChar char="•"/>
            </a:pPr>
            <a:r>
              <a:rPr lang="en-US" sz="1200" dirty="0">
                <a:solidFill>
                  <a:srgbClr val="000000"/>
                </a:solidFill>
                <a:latin typeface="Calibri" panose="020F0502020204030204" pitchFamily="34" charset="0"/>
              </a:rPr>
              <a:t>Planning committee was felt to be robust enough to provide balance in the planning and content development</a:t>
            </a:r>
          </a:p>
          <a:p>
            <a:pPr marL="1143000" lvl="2" indent="-228600" fontAlgn="base">
              <a:buFont typeface="Arial" panose="020B0604020202020204" pitchFamily="34" charset="0"/>
              <a:buChar char="•"/>
            </a:pPr>
            <a:r>
              <a:rPr lang="en-US" sz="1200" dirty="0">
                <a:solidFill>
                  <a:srgbClr val="000000"/>
                </a:solidFill>
                <a:latin typeface="Calibri" panose="020F0502020204030204" pitchFamily="34" charset="0"/>
              </a:rPr>
              <a:t>Planning committee member(s) did not participate in the planning of the activity or content related to their affiliation</a:t>
            </a:r>
          </a:p>
          <a:p>
            <a:pPr marL="1143000" lvl="2" indent="-228600" fontAlgn="base">
              <a:buFont typeface="Arial" panose="020B0604020202020204" pitchFamily="34" charset="0"/>
              <a:buChar char="•"/>
            </a:pPr>
            <a:r>
              <a:rPr lang="en-US" sz="1200" dirty="0">
                <a:solidFill>
                  <a:srgbClr val="000000"/>
                </a:solidFill>
                <a:latin typeface="Calibri" panose="020F0502020204030204" pitchFamily="34" charset="0"/>
              </a:rPr>
              <a:t>Planning committee member(s) was excused from the committee due to multiple areas of potential conflict or bias</a:t>
            </a:r>
            <a:endParaRPr lang="en-US" sz="1400" b="1" dirty="0">
              <a:solidFill>
                <a:srgbClr val="000000"/>
              </a:solidFill>
              <a:latin typeface="Calibri"/>
              <a:cs typeface="Calibri"/>
            </a:endParaRPr>
          </a:p>
          <a:p>
            <a:pPr algn="l" rtl="0" fontAlgn="base"/>
            <a:r>
              <a:rPr lang="en-CA" sz="1200" b="0" i="0" dirty="0">
                <a:solidFill>
                  <a:srgbClr val="000000"/>
                </a:solidFill>
                <a:effectLst/>
                <a:latin typeface="Calibri" panose="020F0502020204030204" pitchFamily="34" charset="0"/>
              </a:rPr>
              <a:t>​</a:t>
            </a:r>
            <a:endParaRPr lang="en-CA" b="0" i="0" dirty="0">
              <a:solidFill>
                <a:srgbClr val="000000"/>
              </a:solidFill>
              <a:effectLst/>
              <a:latin typeface="Arial" panose="020B0604020202020204" pitchFamily="34" charset="0"/>
            </a:endParaRPr>
          </a:p>
        </p:txBody>
      </p:sp>
      <p:sp>
        <p:nvSpPr>
          <p:cNvPr id="6" name="TextBox 5">
            <a:extLst>
              <a:ext uri="{FF2B5EF4-FFF2-40B4-BE49-F238E27FC236}">
                <a16:creationId xmlns:a16="http://schemas.microsoft.com/office/drawing/2014/main" id="{70AC95DC-0176-E923-AC0B-E178DF9C7852}"/>
              </a:ext>
            </a:extLst>
          </p:cNvPr>
          <p:cNvSpPr txBox="1"/>
          <p:nvPr/>
        </p:nvSpPr>
        <p:spPr>
          <a:xfrm>
            <a:off x="0" y="0"/>
            <a:ext cx="1759789" cy="307777"/>
          </a:xfrm>
          <a:prstGeom prst="rect">
            <a:avLst/>
          </a:prstGeom>
          <a:solidFill>
            <a:srgbClr val="FFFF00"/>
          </a:solidFill>
        </p:spPr>
        <p:txBody>
          <a:bodyPr wrap="square" rtlCol="0">
            <a:spAutoFit/>
          </a:bodyPr>
          <a:lstStyle/>
          <a:p>
            <a:r>
              <a:rPr lang="en-US" sz="1400" dirty="0"/>
              <a:t>Required Information</a:t>
            </a:r>
            <a:endParaRPr lang="en-CA" sz="1400" dirty="0"/>
          </a:p>
        </p:txBody>
      </p:sp>
      <p:graphicFrame>
        <p:nvGraphicFramePr>
          <p:cNvPr id="2" name="Table 1"/>
          <p:cNvGraphicFramePr>
            <a:graphicFrameLocks noGrp="1"/>
          </p:cNvGraphicFramePr>
          <p:nvPr>
            <p:extLst>
              <p:ext uri="{D42A27DB-BD31-4B8C-83A1-F6EECF244321}">
                <p14:modId xmlns:p14="http://schemas.microsoft.com/office/powerpoint/2010/main" val="2857659507"/>
              </p:ext>
            </p:extLst>
          </p:nvPr>
        </p:nvGraphicFramePr>
        <p:xfrm>
          <a:off x="1155940" y="4019909"/>
          <a:ext cx="8089660" cy="1371600"/>
        </p:xfrm>
        <a:graphic>
          <a:graphicData uri="http://schemas.openxmlformats.org/drawingml/2006/table">
            <a:tbl>
              <a:tblPr firstRow="1" bandRow="1">
                <a:tableStyleId>{5C22544A-7EE6-4342-B048-85BDC9FD1C3A}</a:tableStyleId>
              </a:tblPr>
              <a:tblGrid>
                <a:gridCol w="2176004">
                  <a:extLst>
                    <a:ext uri="{9D8B030D-6E8A-4147-A177-3AD203B41FA5}">
                      <a16:colId xmlns:a16="http://schemas.microsoft.com/office/drawing/2014/main" val="4199381818"/>
                    </a:ext>
                  </a:extLst>
                </a:gridCol>
                <a:gridCol w="5913656">
                  <a:extLst>
                    <a:ext uri="{9D8B030D-6E8A-4147-A177-3AD203B41FA5}">
                      <a16:colId xmlns:a16="http://schemas.microsoft.com/office/drawing/2014/main" val="1218954757"/>
                    </a:ext>
                  </a:extLst>
                </a:gridCol>
              </a:tblGrid>
              <a:tr h="248442">
                <a:tc>
                  <a:txBody>
                    <a:bodyPr/>
                    <a:lstStyle/>
                    <a:p>
                      <a:r>
                        <a:rPr lang="en-US" sz="1200" dirty="0"/>
                        <a:t>Committee Member</a:t>
                      </a:r>
                      <a:endParaRPr lang="en-CA" sz="1200" dirty="0"/>
                    </a:p>
                  </a:txBody>
                  <a:tcPr/>
                </a:tc>
                <a:tc>
                  <a:txBody>
                    <a:bodyPr/>
                    <a:lstStyle/>
                    <a:p>
                      <a:r>
                        <a:rPr lang="en-US" sz="1200" dirty="0"/>
                        <a:t>Affiliation</a:t>
                      </a:r>
                      <a:endParaRPr lang="en-CA" sz="1200" dirty="0"/>
                    </a:p>
                  </a:txBody>
                  <a:tcPr/>
                </a:tc>
                <a:extLst>
                  <a:ext uri="{0D108BD9-81ED-4DB2-BD59-A6C34878D82A}">
                    <a16:rowId xmlns:a16="http://schemas.microsoft.com/office/drawing/2014/main" val="1527355917"/>
                  </a:ext>
                </a:extLst>
              </a:tr>
              <a:tr h="245927">
                <a:tc>
                  <a:txBody>
                    <a:bodyPr/>
                    <a:lstStyle/>
                    <a:p>
                      <a:r>
                        <a:rPr lang="en-US" sz="1200" dirty="0"/>
                        <a:t>First and Last Name</a:t>
                      </a:r>
                      <a:endParaRPr lang="en-CA" sz="1200" dirty="0"/>
                    </a:p>
                  </a:txBody>
                  <a:tcPr/>
                </a:tc>
                <a:tc>
                  <a:txBody>
                    <a:bodyPr/>
                    <a:lstStyle/>
                    <a:p>
                      <a:r>
                        <a:rPr lang="en-US" sz="1200" dirty="0"/>
                        <a:t>XYZ: Received</a:t>
                      </a:r>
                      <a:r>
                        <a:rPr lang="en-US" sz="1200" baseline="0" dirty="0"/>
                        <a:t> Research Grant</a:t>
                      </a:r>
                      <a:endParaRPr lang="en-CA" sz="1200" dirty="0"/>
                    </a:p>
                  </a:txBody>
                  <a:tcPr/>
                </a:tc>
                <a:extLst>
                  <a:ext uri="{0D108BD9-81ED-4DB2-BD59-A6C34878D82A}">
                    <a16:rowId xmlns:a16="http://schemas.microsoft.com/office/drawing/2014/main" val="979170093"/>
                  </a:ext>
                </a:extLst>
              </a:tr>
              <a:tr h="2459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First and Last Name</a:t>
                      </a:r>
                      <a:endParaRPr lang="en-CA" sz="1200" dirty="0"/>
                    </a:p>
                  </a:txBody>
                  <a:tcPr/>
                </a:tc>
                <a:tc>
                  <a:txBody>
                    <a:bodyPr/>
                    <a:lstStyle/>
                    <a:p>
                      <a:r>
                        <a:rPr lang="en-US" sz="1200" dirty="0"/>
                        <a:t>ABC: Received</a:t>
                      </a:r>
                      <a:r>
                        <a:rPr lang="en-US" sz="1200" baseline="0" dirty="0"/>
                        <a:t> speaker honorarium</a:t>
                      </a:r>
                      <a:endParaRPr lang="en-CA" sz="1200" dirty="0"/>
                    </a:p>
                  </a:txBody>
                  <a:tcPr/>
                </a:tc>
                <a:extLst>
                  <a:ext uri="{0D108BD9-81ED-4DB2-BD59-A6C34878D82A}">
                    <a16:rowId xmlns:a16="http://schemas.microsoft.com/office/drawing/2014/main" val="2443333500"/>
                  </a:ext>
                </a:extLst>
              </a:tr>
              <a:tr h="245927">
                <a:tc>
                  <a:txBody>
                    <a:bodyPr/>
                    <a:lstStyle/>
                    <a:p>
                      <a:endParaRPr lang="en-CA" sz="1200"/>
                    </a:p>
                  </a:txBody>
                  <a:tcPr/>
                </a:tc>
                <a:tc>
                  <a:txBody>
                    <a:bodyPr/>
                    <a:lstStyle/>
                    <a:p>
                      <a:endParaRPr lang="en-CA" sz="1200" dirty="0"/>
                    </a:p>
                  </a:txBody>
                  <a:tcPr/>
                </a:tc>
                <a:extLst>
                  <a:ext uri="{0D108BD9-81ED-4DB2-BD59-A6C34878D82A}">
                    <a16:rowId xmlns:a16="http://schemas.microsoft.com/office/drawing/2014/main" val="575331852"/>
                  </a:ext>
                </a:extLst>
              </a:tr>
              <a:tr h="193008">
                <a:tc>
                  <a:txBody>
                    <a:bodyPr/>
                    <a:lstStyle/>
                    <a:p>
                      <a:endParaRPr lang="en-CA" sz="1200" dirty="0"/>
                    </a:p>
                  </a:txBody>
                  <a:tcPr/>
                </a:tc>
                <a:tc>
                  <a:txBody>
                    <a:bodyPr/>
                    <a:lstStyle/>
                    <a:p>
                      <a:endParaRPr lang="en-CA" sz="1200" dirty="0"/>
                    </a:p>
                  </a:txBody>
                  <a:tcPr/>
                </a:tc>
                <a:extLst>
                  <a:ext uri="{0D108BD9-81ED-4DB2-BD59-A6C34878D82A}">
                    <a16:rowId xmlns:a16="http://schemas.microsoft.com/office/drawing/2014/main" val="1184973327"/>
                  </a:ext>
                </a:extLst>
              </a:tr>
            </a:tbl>
          </a:graphicData>
        </a:graphic>
      </p:graphicFrame>
    </p:spTree>
    <p:extLst>
      <p:ext uri="{BB962C8B-B14F-4D97-AF65-F5344CB8AC3E}">
        <p14:creationId xmlns:p14="http://schemas.microsoft.com/office/powerpoint/2010/main" val="3475190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9381" y="1477957"/>
            <a:ext cx="10190672" cy="1600438"/>
          </a:xfrm>
          <a:prstGeom prst="rect">
            <a:avLst/>
          </a:prstGeom>
        </p:spPr>
        <p:txBody>
          <a:bodyPr wrap="square" lIns="91440" tIns="45720" rIns="91440" bIns="45720" anchor="t">
            <a:spAutoFit/>
          </a:bodyPr>
          <a:lstStyle/>
          <a:p>
            <a:pPr fontAlgn="base"/>
            <a:r>
              <a:rPr lang="en-CA" sz="1400" b="1" dirty="0">
                <a:solidFill>
                  <a:srgbClr val="000000"/>
                </a:solidFill>
                <a:latin typeface="Calibri" panose="020F0502020204030204" pitchFamily="34" charset="0"/>
              </a:rPr>
              <a:t>Financial Acknowledgement: </a:t>
            </a:r>
            <a:r>
              <a:rPr lang="en-US" sz="1400" dirty="0">
                <a:solidFill>
                  <a:srgbClr val="000000"/>
                </a:solidFill>
                <a:latin typeface="Calibri" panose="020F0502020204030204" pitchFamily="34" charset="0"/>
              </a:rPr>
              <a:t>​</a:t>
            </a:r>
            <a:endParaRPr lang="en-US" dirty="0">
              <a:solidFill>
                <a:srgbClr val="000000"/>
              </a:solidFill>
              <a:latin typeface="Arial" panose="020B0604020202020204" pitchFamily="34" charset="0"/>
            </a:endParaRPr>
          </a:p>
          <a:p>
            <a:pPr fontAlgn="base"/>
            <a:r>
              <a:rPr lang="en-CA" sz="1200" b="1" dirty="0">
                <a:solidFill>
                  <a:srgbClr val="FF0000"/>
                </a:solidFill>
                <a:latin typeface="Calibri" panose="020F0502020204030204" pitchFamily="34" charset="0"/>
              </a:rPr>
              <a:t>(Please choose the statement(s) that best describes the disclosure and </a:t>
            </a:r>
            <a:r>
              <a:rPr lang="en-CA" sz="1200" b="1" u="sng" dirty="0">
                <a:solidFill>
                  <a:srgbClr val="FF0000"/>
                </a:solidFill>
                <a:latin typeface="Calibri" panose="020F0502020204030204" pitchFamily="34" charset="0"/>
              </a:rPr>
              <a:t>delete</a:t>
            </a:r>
            <a:r>
              <a:rPr lang="en-CA" sz="1200" b="1" dirty="0">
                <a:solidFill>
                  <a:srgbClr val="FF0000"/>
                </a:solidFill>
                <a:latin typeface="Calibri" panose="020F0502020204030204" pitchFamily="34" charset="0"/>
              </a:rPr>
              <a:t> the remaining content that does not apply.)</a:t>
            </a:r>
            <a:r>
              <a:rPr lang="en-US" sz="1200" b="1" dirty="0">
                <a:solidFill>
                  <a:srgbClr val="FF0000"/>
                </a:solidFill>
                <a:latin typeface="Calibri" panose="020F0502020204030204" pitchFamily="34" charset="0"/>
              </a:rPr>
              <a:t>​</a:t>
            </a:r>
            <a:endParaRPr lang="en-US" b="1" dirty="0">
              <a:solidFill>
                <a:srgbClr val="FF0000"/>
              </a:solidFill>
              <a:latin typeface="Arial" panose="020B0604020202020204" pitchFamily="34" charset="0"/>
            </a:endParaRPr>
          </a:p>
          <a:p>
            <a:pPr marL="715645" lvl="1" indent="-353695" fontAlgn="base">
              <a:buFont typeface="Arial" panose="020B0604020202020204" pitchFamily="34" charset="0"/>
              <a:buChar char="•"/>
            </a:pPr>
            <a:r>
              <a:rPr lang="en-CA" sz="1200" dirty="0">
                <a:solidFill>
                  <a:srgbClr val="000000"/>
                </a:solidFill>
                <a:cs typeface="Calibri"/>
              </a:rPr>
              <a:t>This activity has not received financial support. </a:t>
            </a:r>
            <a:r>
              <a:rPr lang="en-US" sz="1200" dirty="0">
                <a:solidFill>
                  <a:srgbClr val="000000"/>
                </a:solidFill>
                <a:cs typeface="Calibri"/>
              </a:rPr>
              <a:t>​</a:t>
            </a:r>
            <a:endParaRPr lang="en-US" dirty="0">
              <a:solidFill>
                <a:srgbClr val="000000"/>
              </a:solidFill>
              <a:ea typeface="Calibri" panose="020F0502020204030204"/>
              <a:cs typeface="Calibri"/>
            </a:endParaRPr>
          </a:p>
          <a:p>
            <a:pPr marL="715645" lvl="1" indent="-353695">
              <a:buFont typeface="Arial" panose="020B0604020202020204" pitchFamily="34" charset="0"/>
              <a:buChar char="•"/>
            </a:pPr>
            <a:r>
              <a:rPr lang="en-US" sz="1200" dirty="0">
                <a:solidFill>
                  <a:srgbClr val="000000"/>
                </a:solidFill>
                <a:ea typeface="Calibri"/>
                <a:cs typeface="Calibri"/>
              </a:rPr>
              <a:t>This activity has not received any in-kind support.</a:t>
            </a:r>
            <a:endParaRPr lang="en-US" sz="1200" dirty="0">
              <a:solidFill>
                <a:srgbClr val="000000"/>
              </a:solidFill>
              <a:cs typeface="Calibri"/>
            </a:endParaRPr>
          </a:p>
          <a:p>
            <a:pPr marL="715645" lvl="1" indent="-353695" fontAlgn="base">
              <a:buFont typeface="Arial" panose="020B0604020202020204" pitchFamily="34" charset="0"/>
              <a:buChar char="•"/>
            </a:pPr>
            <a:r>
              <a:rPr lang="en-CA" sz="1200" dirty="0">
                <a:solidFill>
                  <a:srgbClr val="000000"/>
                </a:solidFill>
                <a:cs typeface="Calibri"/>
              </a:rPr>
              <a:t>This activity has received </a:t>
            </a:r>
            <a:r>
              <a:rPr lang="en-CA" sz="1200" u="sng" dirty="0">
                <a:solidFill>
                  <a:srgbClr val="000000"/>
                </a:solidFill>
                <a:cs typeface="Calibri"/>
              </a:rPr>
              <a:t>financial support</a:t>
            </a:r>
            <a:r>
              <a:rPr lang="en-CA" sz="1200" dirty="0">
                <a:solidFill>
                  <a:srgbClr val="000000"/>
                </a:solidFill>
                <a:cs typeface="Calibri"/>
              </a:rPr>
              <a:t> from [ENTER FOR-PROFIT OR NOT-FOR-PROFIT ORGANIZATION] in the form of [describe support here (e.g. an educational grant)].</a:t>
            </a:r>
            <a:r>
              <a:rPr lang="en-US" sz="1200" dirty="0">
                <a:solidFill>
                  <a:srgbClr val="000000"/>
                </a:solidFill>
                <a:cs typeface="Calibri"/>
              </a:rPr>
              <a:t>​</a:t>
            </a:r>
            <a:endParaRPr lang="en-US" dirty="0">
              <a:solidFill>
                <a:srgbClr val="000000"/>
              </a:solidFill>
              <a:ea typeface="Calibri" panose="020F0502020204030204"/>
              <a:cs typeface="Calibri"/>
            </a:endParaRPr>
          </a:p>
          <a:p>
            <a:pPr marL="715645" lvl="1" indent="-353695" fontAlgn="base">
              <a:buFont typeface="Arial" panose="020B0604020202020204" pitchFamily="34" charset="0"/>
              <a:buChar char="•"/>
            </a:pPr>
            <a:r>
              <a:rPr lang="en-CA" sz="1200" dirty="0">
                <a:solidFill>
                  <a:srgbClr val="000000"/>
                </a:solidFill>
                <a:cs typeface="Calibri"/>
              </a:rPr>
              <a:t>This activity has received </a:t>
            </a:r>
            <a:r>
              <a:rPr lang="en-CA" sz="1200" u="sng" dirty="0">
                <a:solidFill>
                  <a:srgbClr val="000000"/>
                </a:solidFill>
                <a:cs typeface="Calibri"/>
              </a:rPr>
              <a:t>in-kind support</a:t>
            </a:r>
            <a:r>
              <a:rPr lang="en-CA" sz="1200" dirty="0">
                <a:solidFill>
                  <a:srgbClr val="000000"/>
                </a:solidFill>
                <a:cs typeface="Calibri"/>
              </a:rPr>
              <a:t> from [</a:t>
            </a:r>
            <a:r>
              <a:rPr lang="en-CA" sz="1200" i="1" dirty="0">
                <a:solidFill>
                  <a:srgbClr val="000000"/>
                </a:solidFill>
                <a:cs typeface="Calibri"/>
              </a:rPr>
              <a:t>ENTER FOR-PROFIT OR NOT-FOR-PROFIT ORGANIZATION</a:t>
            </a:r>
            <a:r>
              <a:rPr lang="en-CA" sz="1200" dirty="0">
                <a:solidFill>
                  <a:srgbClr val="000000"/>
                </a:solidFill>
                <a:cs typeface="Calibri"/>
              </a:rPr>
              <a:t>] in the form of [describe support here (e.g. logistical support)]. </a:t>
            </a:r>
            <a:r>
              <a:rPr lang="en-US" sz="1200" dirty="0">
                <a:solidFill>
                  <a:srgbClr val="000000"/>
                </a:solidFill>
                <a:cs typeface="Calibri"/>
              </a:rPr>
              <a:t>​</a:t>
            </a:r>
            <a:endParaRPr lang="en-US" sz="1200" dirty="0">
              <a:solidFill>
                <a:srgbClr val="000000"/>
              </a:solidFill>
              <a:ea typeface="Calibri" panose="020F0502020204030204"/>
              <a:cs typeface="Calibri"/>
            </a:endParaRPr>
          </a:p>
        </p:txBody>
      </p:sp>
      <p:sp>
        <p:nvSpPr>
          <p:cNvPr id="3" name="TextBox 2">
            <a:extLst>
              <a:ext uri="{FF2B5EF4-FFF2-40B4-BE49-F238E27FC236}">
                <a16:creationId xmlns:a16="http://schemas.microsoft.com/office/drawing/2014/main" id="{5A7D5601-F71B-C643-7042-8B70D61BB6A9}"/>
              </a:ext>
            </a:extLst>
          </p:cNvPr>
          <p:cNvSpPr txBox="1"/>
          <p:nvPr/>
        </p:nvSpPr>
        <p:spPr>
          <a:xfrm>
            <a:off x="799381" y="376539"/>
            <a:ext cx="10593238" cy="584775"/>
          </a:xfrm>
          <a:prstGeom prst="rect">
            <a:avLst/>
          </a:prstGeom>
          <a:noFill/>
        </p:spPr>
        <p:txBody>
          <a:bodyPr wrap="square">
            <a:spAutoFit/>
          </a:bodyPr>
          <a:lstStyle/>
          <a:p>
            <a:pPr algn="ctr"/>
            <a:r>
              <a:rPr lang="en-US" sz="2400" b="1" i="0" u="none" strike="noStrike" dirty="0">
                <a:solidFill>
                  <a:srgbClr val="000000"/>
                </a:solidFill>
                <a:effectLst/>
                <a:latin typeface="Calibri Light" panose="020F0302020204030204" pitchFamily="34" charset="0"/>
              </a:rPr>
              <a:t>SPC Disclosure of Affiliations, Financial and In-Kind Support</a:t>
            </a:r>
            <a:r>
              <a:rPr lang="en-US" sz="3200" b="0" i="0" dirty="0">
                <a:solidFill>
                  <a:srgbClr val="000000"/>
                </a:solidFill>
                <a:effectLst/>
                <a:latin typeface="Calibri Light" panose="020F0302020204030204" pitchFamily="34" charset="0"/>
              </a:rPr>
              <a:t>​</a:t>
            </a:r>
            <a:endParaRPr lang="en-CA" sz="3200" dirty="0"/>
          </a:p>
        </p:txBody>
      </p:sp>
      <p:sp>
        <p:nvSpPr>
          <p:cNvPr id="4" name="Rectangle 3"/>
          <p:cNvSpPr/>
          <p:nvPr/>
        </p:nvSpPr>
        <p:spPr>
          <a:xfrm>
            <a:off x="736121" y="3410372"/>
            <a:ext cx="10253932" cy="1308050"/>
          </a:xfrm>
          <a:prstGeom prst="rect">
            <a:avLst/>
          </a:prstGeom>
        </p:spPr>
        <p:txBody>
          <a:bodyPr wrap="square" lIns="91440" tIns="45720" rIns="91440" bIns="45720" anchor="t">
            <a:spAutoFit/>
          </a:bodyPr>
          <a:lstStyle/>
          <a:p>
            <a:pPr fontAlgn="base">
              <a:spcAft>
                <a:spcPts val="600"/>
              </a:spcAft>
            </a:pPr>
            <a:r>
              <a:rPr lang="en-US" sz="1400" b="1" dirty="0">
                <a:solidFill>
                  <a:srgbClr val="000000"/>
                </a:solidFill>
                <a:cs typeface="Calibri"/>
              </a:rPr>
              <a:t>The following steps have been taken to mitigate bias for speakers, authors, facilitators </a:t>
            </a:r>
            <a:r>
              <a:rPr lang="en-US" sz="1400" i="1" dirty="0">
                <a:solidFill>
                  <a:srgbClr val="FF0000"/>
                </a:solidFill>
                <a:cs typeface="Calibri"/>
              </a:rPr>
              <a:t>(examples below)</a:t>
            </a:r>
            <a:r>
              <a:rPr lang="en-US" sz="1400" b="1" dirty="0">
                <a:solidFill>
                  <a:srgbClr val="FF0000"/>
                </a:solidFill>
                <a:cs typeface="Calibri"/>
              </a:rPr>
              <a:t>:</a:t>
            </a:r>
          </a:p>
          <a:p>
            <a:pPr marL="800100" lvl="1" indent="-342900">
              <a:buFont typeface="+mj-lt"/>
              <a:buAutoNum type="arabicPeriod"/>
            </a:pPr>
            <a:r>
              <a:rPr lang="en-CA" sz="1200" dirty="0"/>
              <a:t>All speakers completed a Conflict of Interest Declaration form which was reviewed by the planning committee.</a:t>
            </a:r>
          </a:p>
          <a:p>
            <a:pPr marL="800100" lvl="1" indent="-342900">
              <a:buFont typeface="+mj-lt"/>
              <a:buAutoNum type="arabicPeriod"/>
            </a:pPr>
            <a:r>
              <a:rPr lang="en-CA" sz="1200" dirty="0"/>
              <a:t>All speakers have been provided with a speaker letter outlining the certification/accreditation requirements for their presentation.</a:t>
            </a:r>
          </a:p>
          <a:p>
            <a:pPr marL="800100" lvl="1" indent="-342900">
              <a:buFont typeface="+mj-lt"/>
              <a:buAutoNum type="arabicPeriod"/>
            </a:pPr>
            <a:r>
              <a:rPr lang="en-CA" sz="1200" dirty="0"/>
              <a:t>The planning committee or designate has reviewed the presentation(s) for potential or real bias or conflict of interest. </a:t>
            </a:r>
            <a:endParaRPr lang="en-CA" sz="1200" dirty="0">
              <a:cs typeface="Calibri"/>
            </a:endParaRPr>
          </a:p>
          <a:p>
            <a:pPr marL="800100" lvl="1" indent="-342900">
              <a:buFont typeface="+mj-lt"/>
              <a:buAutoNum type="arabicPeriod"/>
            </a:pPr>
            <a:r>
              <a:rPr lang="en-CA" sz="1200" dirty="0"/>
              <a:t>If a concern was identified, the SPC approached the speaker to discuss the concern and update the presentation as required. </a:t>
            </a:r>
          </a:p>
          <a:p>
            <a:pPr marL="800100" lvl="1" indent="-342900">
              <a:buAutoNum type="arabicPeriod"/>
            </a:pPr>
            <a:r>
              <a:rPr lang="en-CA" sz="1200" dirty="0">
                <a:solidFill>
                  <a:srgbClr val="000000"/>
                </a:solidFill>
                <a:ea typeface="Calibri"/>
                <a:cs typeface="Calibri"/>
              </a:rPr>
              <a:t>Branding concerns related to in-kind sponsorship of equipment or tools in the education area have been managed by......</a:t>
            </a:r>
          </a:p>
        </p:txBody>
      </p:sp>
    </p:spTree>
    <p:extLst>
      <p:ext uri="{BB962C8B-B14F-4D97-AF65-F5344CB8AC3E}">
        <p14:creationId xmlns:p14="http://schemas.microsoft.com/office/powerpoint/2010/main" val="4283063162"/>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DocumentCategory xmlns="95c98ae5-d9ab-4690-bc64-c3f7c539e905">Conflict of Interest</DocumentCategory>
    <Internal_x002f_External xmlns="95c98ae5-d9ab-4690-bc64-c3f7c539e905">
      <Value>Internal</Value>
      <Value>External</Value>
    </Internal_x002f_External>
    <DocumentType xmlns="95c98ae5-d9ab-4690-bc64-c3f7c539e905">Template</DocumentType>
    <lcf76f155ced4ddcb4097134ff3c332f xmlns="95c98ae5-d9ab-4690-bc64-c3f7c539e905">
      <Terms xmlns="http://schemas.microsoft.com/office/infopath/2007/PartnerControls"/>
    </lcf76f155ced4ddcb4097134ff3c332f>
    <TaxCatchAll xmlns="f20e46e8-b7e2-45b3-9fc4-f2617809b3b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82054C633B32E4D9149BFB5DA7F82C2" ma:contentTypeVersion="14" ma:contentTypeDescription="Create a new document." ma:contentTypeScope="" ma:versionID="01c603df122ac406ed49618a269a1486">
  <xsd:schema xmlns:xsd="http://www.w3.org/2001/XMLSchema" xmlns:xs="http://www.w3.org/2001/XMLSchema" xmlns:p="http://schemas.microsoft.com/office/2006/metadata/properties" xmlns:ns2="95c98ae5-d9ab-4690-bc64-c3f7c539e905" xmlns:ns3="f20e46e8-b7e2-45b3-9fc4-f2617809b3bd" targetNamespace="http://schemas.microsoft.com/office/2006/metadata/properties" ma:root="true" ma:fieldsID="b1a3dd09226aef2de03b9b6b5cdd027d" ns2:_="" ns3:_="">
    <xsd:import namespace="95c98ae5-d9ab-4690-bc64-c3f7c539e905"/>
    <xsd:import namespace="f20e46e8-b7e2-45b3-9fc4-f2617809b3b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DocumentCategory"/>
                <xsd:element ref="ns2:DocumentType"/>
                <xsd:element ref="ns2:Internal_x002f_External"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c98ae5-d9ab-4690-bc64-c3f7c539e9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DocumentCategory" ma:index="12" ma:displayName="Document Category" ma:description="What prat of the development process does this relate to - ie. Application, Sponsorship, Evaluations etc" ma:format="Dropdown" ma:internalName="DocumentCategory">
      <xsd:simpleType>
        <xsd:restriction base="dms:Choice">
          <xsd:enumeration value="Application"/>
          <xsd:enumeration value="Budget"/>
          <xsd:enumeration value="Certificate of Attendance"/>
          <xsd:enumeration value="Conflict of Interest"/>
          <xsd:enumeration value="Content"/>
          <xsd:enumeration value="EDIA-in CPD development"/>
          <xsd:enumeration value="Ethics"/>
          <xsd:enumeration value="Evaluation and Assessment"/>
          <xsd:enumeration value="Learning Objectives"/>
          <xsd:enumeration value="Marketing"/>
          <xsd:enumeration value="Needs Assessment"/>
          <xsd:enumeration value="Patient Perspective"/>
          <xsd:enumeration value="Project management"/>
          <xsd:enumeration value="Registration and Attendance"/>
          <xsd:enumeration value="Speaker Communicaiton"/>
          <xsd:enumeration value="Closing of an Application File"/>
          <xsd:enumeration value="Office Administration"/>
          <xsd:enumeration value="Procedure Document"/>
          <xsd:enumeration value="PD/Training Documents"/>
          <xsd:enumeration value="SPC Administration"/>
          <xsd:enumeration value="Review"/>
          <xsd:enumeration value="CACME Accreditation"/>
        </xsd:restriction>
      </xsd:simpleType>
    </xsd:element>
    <xsd:element name="DocumentType" ma:index="13" ma:displayName="Document Type" ma:description="What typ of Resource Document is this - i.e. Tips sheet, template, external resource" ma:format="Dropdown" ma:internalName="DocumentType">
      <xsd:simpleType>
        <xsd:restriction base="dms:Choice">
          <xsd:enumeration value="Archived - no longer in use"/>
          <xsd:enumeration value="Checklist"/>
          <xsd:enumeration value="Template"/>
          <xsd:enumeration value="Form"/>
          <xsd:enumeration value="Tips Sheet"/>
          <xsd:enumeration value="Resource Document"/>
          <xsd:enumeration value="CEPD Policy"/>
        </xsd:restriction>
      </xsd:simpleType>
    </xsd:element>
    <xsd:element name="Internal_x002f_External" ma:index="14" nillable="true" ma:displayName="Internal/External" ma:description="Identifies whether the document is for use by CEPD team or by other groups developing programs independently" ma:format="Dropdown" ma:internalName="Internal_x002f_External" ma:requiredMultiChoice="true">
      <xsd:complexType>
        <xsd:complexContent>
          <xsd:extension base="dms:MultiChoice">
            <xsd:sequence>
              <xsd:element name="Value" maxOccurs="unbounded" minOccurs="0" nillable="true">
                <xsd:simpleType>
                  <xsd:restriction base="dms:Choice">
                    <xsd:enumeration value="Internal"/>
                    <xsd:enumeration value="External"/>
                  </xsd:restriction>
                </xsd:simpleType>
              </xsd:element>
            </xsd:sequence>
          </xsd:extension>
        </xsd:complexContent>
      </xsd:complex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2dbe81d4-1a90-4404-adb0-77a1073d0ab5"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0e46e8-b7e2-45b3-9fc4-f2617809b3bd"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b351e749-6015-4dcb-b9ef-f6cea56f664f}" ma:internalName="TaxCatchAll" ma:showField="CatchAllData" ma:web="f20e46e8-b7e2-45b3-9fc4-f2617809b3b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6A58534-7AC7-4830-96E1-3BB8C1700952}">
  <ds:schemaRefs>
    <ds:schemaRef ds:uri="http://schemas.microsoft.com/sharepoint/v3/contenttype/forms"/>
  </ds:schemaRefs>
</ds:datastoreItem>
</file>

<file path=customXml/itemProps2.xml><?xml version="1.0" encoding="utf-8"?>
<ds:datastoreItem xmlns:ds="http://schemas.openxmlformats.org/officeDocument/2006/customXml" ds:itemID="{06C9771A-25EE-4815-830A-053CEC92D9A0}">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00f0e45c-c332-4237-8edc-2b94bdb09d1d"/>
    <ds:schemaRef ds:uri="http://purl.org/dc/terms/"/>
    <ds:schemaRef ds:uri="http://schemas.openxmlformats.org/package/2006/metadata/core-properties"/>
    <ds:schemaRef ds:uri="c8c6777c-a985-4543-b6be-04714913a8fd"/>
    <ds:schemaRef ds:uri="60683145-9950-4edb-bdae-654501d07617"/>
    <ds:schemaRef ds:uri="http://www.w3.org/XML/1998/namespace"/>
    <ds:schemaRef ds:uri="http://purl.org/dc/dcmitype/"/>
    <ds:schemaRef ds:uri="fb81561d-444b-4fea-bb6d-4a7624acd74f"/>
    <ds:schemaRef ds:uri="f20e46e8-b7e2-45b3-9fc4-f2617809b3bd"/>
    <ds:schemaRef ds:uri="95c98ae5-d9ab-4690-bc64-c3f7c539e905"/>
  </ds:schemaRefs>
</ds:datastoreItem>
</file>

<file path=customXml/itemProps3.xml><?xml version="1.0" encoding="utf-8"?>
<ds:datastoreItem xmlns:ds="http://schemas.openxmlformats.org/officeDocument/2006/customXml" ds:itemID="{89B9C5C2-25ED-4752-97CC-9741D83DF9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c98ae5-d9ab-4690-bc64-c3f7c539e905"/>
    <ds:schemaRef ds:uri="f20e46e8-b7e2-45b3-9fc4-f2617809b3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573</TotalTime>
  <Words>402</Words>
  <Application>Microsoft Office PowerPoint</Application>
  <PresentationFormat>Widescreen</PresentationFormat>
  <Paragraphs>30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Alisha</dc:creator>
  <cp:lastModifiedBy>Sarah Bazinet</cp:lastModifiedBy>
  <cp:revision>45</cp:revision>
  <dcterms:created xsi:type="dcterms:W3CDTF">2016-08-09T15:49:58Z</dcterms:created>
  <dcterms:modified xsi:type="dcterms:W3CDTF">2025-02-03T15:23:09Z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0x010100382054C633B32E4D9149BFB5DA7F82C2</vt:lpwstr>
  </property>
  <property fmtid="{D5CDD505-2E9C-101B-9397-08002B2CF9AE}" pid="3" name="_dlc_DocIdItemGuid">
    <vt:lpwstr>c562f068-0530-49ef-9d57-a84980c52c71</vt:lpwstr>
  </property>
  <property fmtid="{D5CDD505-2E9C-101B-9397-08002B2CF9AE}" pid="4" name="Order">
    <vt:r8>149600</vt:r8>
  </property>
  <property fmtid="{D5CDD505-2E9C-101B-9397-08002B2CF9AE}" pid="5" name="xd_ProgID">
    <vt:lpwstr/>
  </property>
  <property fmtid="{D5CDD505-2E9C-101B-9397-08002B2CF9AE}" pid="6" name="TemplateUrl">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_ExtendedDescription">
    <vt:lpwstr/>
  </property>
  <property fmtid="{D5CDD505-2E9C-101B-9397-08002B2CF9AE}" pid="11" name="TriggerFlowInfo">
    <vt:lpwstr/>
  </property>
  <property fmtid="{D5CDD505-2E9C-101B-9397-08002B2CF9AE}" pid="12" name="xd_Signature">
    <vt:bool>false</vt:bool>
  </property>
  <property fmtid="{D5CDD505-2E9C-101B-9397-08002B2CF9AE}" pid="13" name="MediaServiceImageTags">
    <vt:lpwstr/>
  </property>
</Properties>
</file>